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46"/>
  </p:notesMasterIdLst>
  <p:sldIdLst>
    <p:sldId id="275" r:id="rId2"/>
    <p:sldId id="257" r:id="rId3"/>
    <p:sldId id="276" r:id="rId4"/>
    <p:sldId id="278" r:id="rId5"/>
    <p:sldId id="26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87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7" r:id="rId43"/>
    <p:sldId id="316" r:id="rId44"/>
    <p:sldId id="266" r:id="rId4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000000"/>
          </p15:clr>
        </p15:guide>
        <p15:guide id="4" pos="385">
          <p15:clr>
            <a:srgbClr val="000000"/>
          </p15:clr>
        </p15:guide>
        <p15:guide id="5" pos="657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90C769-8BD2-42D8-88E8-F87A97329609}">
  <a:tblStyle styleId="{CF90C769-8BD2-42D8-88E8-F87A9732960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96" y="114"/>
      </p:cViewPr>
      <p:guideLst>
        <p:guide orient="horz" pos="2160"/>
        <p:guide pos="2880"/>
        <p:guide pos="204"/>
        <p:guide pos="385"/>
        <p:guide pos="6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90223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33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저작권" preserve="1">
  <p:cSld name="1_저작권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9933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창의 설계</a:t>
            </a:r>
            <a:endParaRPr sz="1800" b="1" i="0" u="none" strike="noStrike" cap="none">
              <a:solidFill>
                <a:srgbClr val="9933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609600" y="1700213"/>
            <a:ext cx="7991475" cy="151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8000" marR="0" lvl="0" indent="-108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강의교안의 저작권은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박현석, 김연정, 김연우, 지현진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한빛아카데미㈜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있습니다.</a:t>
            </a:r>
            <a:r>
              <a:rPr lang="ko-KR" sz="1400" b="0" i="0" u="none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8000" marR="0" lvl="0" indent="-108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•"/>
            </a:pPr>
            <a: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자료를 무단으로 전제하거나 배포할 경우 저작권법 136조에 의거하여 벌금에 처할 수 있고 </a:t>
            </a:r>
            <a:b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병과(倂科)할 수도 있습니다.</a:t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 cap="flat" cmpd="sng">
            <a:solidFill>
              <a:srgbClr val="EE77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9779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2280" y="5993974"/>
            <a:ext cx="1440283" cy="252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20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슬라이드">
  <p:cSld name="8_제목 슬라이드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369827" y="3573016"/>
            <a:ext cx="2053333" cy="1366653"/>
            <a:chOff x="369827" y="5314828"/>
            <a:chExt cx="1862833" cy="1239860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2">
              <a:alphaModFix/>
            </a:blip>
            <a:srcRect r="37757" b="31491"/>
            <a:stretch/>
          </p:blipFill>
          <p:spPr>
            <a:xfrm>
              <a:off x="369827" y="5314828"/>
              <a:ext cx="1862833" cy="483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3">
              <a:alphaModFix/>
            </a:blip>
            <a:srcRect l="64279" b="36883"/>
            <a:stretch/>
          </p:blipFill>
          <p:spPr>
            <a:xfrm>
              <a:off x="388619" y="5787268"/>
              <a:ext cx="1069027" cy="44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 rotWithShape="1">
            <a:blip r:embed="rId3">
              <a:alphaModFix/>
            </a:blip>
            <a:srcRect t="68509" r="44122"/>
            <a:stretch/>
          </p:blipFill>
          <p:spPr>
            <a:xfrm>
              <a:off x="369827" y="6332220"/>
              <a:ext cx="1672333" cy="222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3"/>
          <p:cNvSpPr/>
          <p:nvPr/>
        </p:nvSpPr>
        <p:spPr>
          <a:xfrm>
            <a:off x="3491880" y="5157192"/>
            <a:ext cx="5330107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유스케이스</a:t>
            </a:r>
            <a:r>
              <a:rPr lang="ko-KR" altLang="en-US" sz="4000" b="1" i="0" u="none" strike="noStrike" cap="none" baseline="0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4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다이어그램 소개</a:t>
            </a:r>
            <a:endParaRPr sz="4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236164" y="5694347"/>
            <a:ext cx="257737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</a:t>
            </a:r>
            <a:r>
              <a:rPr lang="ko-KR" sz="4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-KR" sz="4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4800" b="1" i="0" u="none" strike="noStrike" cap="none" dirty="0">
              <a:solidFill>
                <a:srgbClr val="EE77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1" y="296038"/>
            <a:ext cx="8371494" cy="4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2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676400"/>
          </a:xfrm>
        </p:spPr>
        <p:txBody>
          <a:bodyPr/>
          <a:lstStyle>
            <a:lvl1pPr marL="355600" indent="-355600">
              <a:lnSpc>
                <a:spcPct val="150000"/>
              </a:lnSpc>
              <a:buClr>
                <a:schemeClr val="accent1"/>
              </a:buClr>
              <a:buSzPct val="100000"/>
              <a:buFont typeface="Malgun Gothic" panose="020B0503020000020004" pitchFamily="50" charset="-127"/>
              <a:buChar char="■"/>
              <a:defRPr sz="2000" b="1"/>
            </a:lvl1pPr>
            <a:lvl2pPr marL="533400" indent="-17780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/>
            </a:lvl2pPr>
            <a:lvl3pPr>
              <a:defRPr sz="1600"/>
            </a:lvl3pPr>
            <a:lvl4pPr>
              <a:defRPr sz="1400"/>
            </a:lvl4pPr>
            <a:lvl5pPr marL="723900" indent="-165100">
              <a:lnSpc>
                <a:spcPct val="100000"/>
              </a:lnSpc>
              <a:buFontTx/>
              <a:buChar char="»"/>
              <a:tabLst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0774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25470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95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chemeClr val="accent5">
              <a:lumMod val="60000"/>
              <a:lumOff val="40000"/>
              <a:alpha val="29803"/>
            </a:scheme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25470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01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52320" y="6430523"/>
            <a:ext cx="1417043" cy="2484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3855472" y="2454920"/>
            <a:ext cx="2736303" cy="132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sz="8000" b="1" i="0" u="none" strike="noStrike" cap="none" dirty="0">
              <a:solidFill>
                <a:srgbClr val="EE77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1723"/>
            <a:ext cx="1979712" cy="687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40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49" r:id="rId2"/>
    <p:sldLayoutId id="2147483672" r:id="rId3"/>
    <p:sldLayoutId id="2147483674" r:id="rId4"/>
    <p:sldLayoutId id="2147483675" r:id="rId5"/>
    <p:sldLayoutId id="214748365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afe.naver.com/software4everyone/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afe.naver.com/software4everyone/37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154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193800"/>
          </a:xfrm>
        </p:spPr>
        <p:txBody>
          <a:bodyPr/>
          <a:lstStyle/>
          <a:p>
            <a:pPr lvl="1"/>
            <a:r>
              <a:rPr lang="ko-KR" altLang="en-US" dirty="0" err="1"/>
              <a:t>유스케이스</a:t>
            </a:r>
            <a:r>
              <a:rPr lang="ko-KR" altLang="en-US" dirty="0"/>
              <a:t> 다이어그램 예시</a:t>
            </a:r>
            <a:r>
              <a:rPr lang="en-US" altLang="ko-KR" dirty="0"/>
              <a:t>(Bad &amp; Good)</a:t>
            </a:r>
          </a:p>
          <a:p>
            <a:pPr marL="901700" lvl="2" indent="-292100">
              <a:buFont typeface="Malgun Gothic" panose="020B0503020000020004" pitchFamily="50" charset="-127"/>
              <a:buChar char="»"/>
            </a:pPr>
            <a:r>
              <a:rPr lang="ko-KR" altLang="en-US" dirty="0" err="1"/>
              <a:t>유스케이스들은</a:t>
            </a:r>
            <a:r>
              <a:rPr lang="ko-KR" altLang="en-US" dirty="0"/>
              <a:t> 너무 상세하게 구성하지</a:t>
            </a:r>
            <a:r>
              <a:rPr lang="en-US" altLang="ko-KR" dirty="0"/>
              <a:t> </a:t>
            </a:r>
            <a:r>
              <a:rPr lang="ko-KR" altLang="en-US" dirty="0"/>
              <a:t>않아야 함</a:t>
            </a:r>
          </a:p>
          <a:p>
            <a:pPr marL="901700" lvl="2" indent="-292100">
              <a:buFont typeface="Malgun Gothic" panose="020B0503020000020004" pitchFamily="50" charset="-127"/>
              <a:buChar char="»"/>
            </a:pPr>
            <a:r>
              <a:rPr lang="ko-KR" altLang="en-US" dirty="0"/>
              <a:t>최상위 레벨에서 사용자가 해야 하는 행위를 단순하게 작성해야 함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65" y="2066771"/>
            <a:ext cx="8088869" cy="33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3460518"/>
            <a:ext cx="7632700" cy="20675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989058"/>
            <a:ext cx="7315200" cy="208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8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495299" y="1279771"/>
            <a:ext cx="8487833" cy="3543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5600" indent="-355600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01. </a:t>
            </a:r>
            <a:r>
              <a:rPr lang="ko-KR" altLang="en-US" dirty="0" err="1"/>
              <a:t>비주얼</a:t>
            </a:r>
            <a:r>
              <a:rPr lang="ko-KR" altLang="en-US" dirty="0"/>
              <a:t> 패러다임 메뉴에서 </a:t>
            </a:r>
            <a:r>
              <a:rPr lang="en-US" altLang="ko-KR" dirty="0"/>
              <a:t>[Diagram] &gt; [New] </a:t>
            </a:r>
            <a:r>
              <a:rPr lang="ko-KR" altLang="en-US" dirty="0"/>
              <a:t>메뉴를 선택한 후</a:t>
            </a:r>
            <a:r>
              <a:rPr lang="en-US" altLang="ko-KR" dirty="0"/>
              <a:t>, ‘Use Case Diagram’</a:t>
            </a:r>
            <a:r>
              <a:rPr lang="ko-KR" altLang="en-US" dirty="0"/>
              <a:t>을 선택한다</a:t>
            </a:r>
            <a:r>
              <a:rPr lang="en-US" altLang="ko-KR" dirty="0"/>
              <a:t>. </a:t>
            </a:r>
            <a:r>
              <a:rPr lang="ko-KR" altLang="en-US" dirty="0"/>
              <a:t>다이어그램의 이름을 “내 첫 번째 </a:t>
            </a:r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ko-KR" altLang="en-US" dirty="0" err="1"/>
              <a:t>다이어그램”이라고</a:t>
            </a:r>
            <a:r>
              <a:rPr lang="ko-KR" altLang="en-US" dirty="0"/>
              <a:t> 명명하고 실습을 시작한다</a:t>
            </a:r>
            <a:r>
              <a:rPr lang="en-US" altLang="ko-KR" dirty="0"/>
              <a:t>. </a:t>
            </a:r>
            <a:endParaRPr lang="en-US" altLang="ko-KR" sz="1400" dirty="0"/>
          </a:p>
        </p:txBody>
      </p:sp>
      <p:sp>
        <p:nvSpPr>
          <p:cNvPr id="9" name="Google Shape;31;p4"/>
          <p:cNvSpPr txBox="1">
            <a:spLocks/>
          </p:cNvSpPr>
          <p:nvPr/>
        </p:nvSpPr>
        <p:spPr>
          <a:xfrm>
            <a:off x="495300" y="985648"/>
            <a:ext cx="1557494" cy="2941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 sz="1600" dirty="0"/>
              <a:t>실습 따라 하기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95300" y="1279771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8118761" y="995903"/>
            <a:ext cx="733139" cy="246221"/>
            <a:chOff x="8118761" y="995903"/>
            <a:chExt cx="733139" cy="246221"/>
          </a:xfrm>
        </p:grpSpPr>
        <p:sp>
          <p:nvSpPr>
            <p:cNvPr id="17" name="TextBox 16">
              <a:hlinkClick r:id="rId2"/>
            </p:cNvPr>
            <p:cNvSpPr txBox="1"/>
            <p:nvPr/>
          </p:nvSpPr>
          <p:spPr>
            <a:xfrm>
              <a:off x="8118761" y="995903"/>
              <a:ext cx="733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err="1">
                  <a:solidFill>
                    <a:schemeClr val="accent1"/>
                  </a:solidFill>
                  <a:latin typeface="+mn-ea"/>
                  <a:ea typeface="+mn-ea"/>
                </a:rPr>
                <a:t>ㄷ동영상</a:t>
              </a:r>
              <a:endParaRPr lang="ko-KR" altLang="en-US" sz="10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8762" y="1064048"/>
              <a:ext cx="230913" cy="14638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47" y="2548347"/>
            <a:ext cx="5406153" cy="40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6425965" y="6333111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6-5]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6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036466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6-6]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02. </a:t>
            </a:r>
            <a:r>
              <a:rPr lang="ko-KR" altLang="en-US" dirty="0" err="1"/>
              <a:t>액터’는</a:t>
            </a:r>
            <a:r>
              <a:rPr lang="ko-KR" altLang="en-US" dirty="0"/>
              <a:t> 해당 활동을 하는 사람 혹은 시스템을 의미한다</a:t>
            </a:r>
            <a:r>
              <a:rPr lang="en-US" altLang="ko-KR" dirty="0"/>
              <a:t>. </a:t>
            </a:r>
            <a:r>
              <a:rPr lang="ko-KR" altLang="en-US" dirty="0" err="1"/>
              <a:t>액터를</a:t>
            </a:r>
            <a:r>
              <a:rPr lang="ko-KR" altLang="en-US" dirty="0"/>
              <a:t> 그리기 위해 창의 왼쪽 다이어그램 도구모음에서 </a:t>
            </a:r>
            <a:r>
              <a:rPr lang="en-US" altLang="ko-KR" dirty="0"/>
              <a:t>[</a:t>
            </a:r>
            <a:r>
              <a:rPr lang="ko-KR" altLang="en-US" dirty="0" err="1"/>
              <a:t>액터</a:t>
            </a:r>
            <a:r>
              <a:rPr lang="en-US" altLang="ko-KR" dirty="0"/>
              <a:t>(Actor)]</a:t>
            </a:r>
            <a:r>
              <a:rPr lang="ko-KR" altLang="en-US" dirty="0"/>
              <a:t>를 선택한 다음</a:t>
            </a:r>
            <a:r>
              <a:rPr lang="en-US" altLang="ko-KR" dirty="0"/>
              <a:t>, </a:t>
            </a:r>
            <a:r>
              <a:rPr lang="ko-KR" altLang="en-US" dirty="0"/>
              <a:t>다이어그램 에디터 내 원하는 장소에 드래그하여 놓는다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" y="2340118"/>
            <a:ext cx="6019800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0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328566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6-7]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03. </a:t>
            </a:r>
            <a:r>
              <a:rPr lang="ko-KR" altLang="en-US" dirty="0" err="1"/>
              <a:t>유스케이스를</a:t>
            </a:r>
            <a:r>
              <a:rPr lang="ko-KR" altLang="en-US" dirty="0"/>
              <a:t> 그리려면 메뉴 상단의 </a:t>
            </a:r>
            <a:r>
              <a:rPr lang="en-US" altLang="ko-KR" dirty="0"/>
              <a:t>[</a:t>
            </a:r>
            <a:r>
              <a:rPr lang="ko-KR" altLang="en-US" dirty="0" err="1"/>
              <a:t>유스케이스</a:t>
            </a:r>
            <a:r>
              <a:rPr lang="en-US" altLang="ko-KR" dirty="0"/>
              <a:t>(Use Case)] </a:t>
            </a:r>
            <a:r>
              <a:rPr lang="ko-KR" altLang="en-US" dirty="0"/>
              <a:t>아이콘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chemeClr val="accent2"/>
                </a:solidFill>
              </a:rPr>
              <a:t>①</a:t>
            </a:r>
            <a:r>
              <a:rPr lang="en-US" altLang="ko-KR" dirty="0"/>
              <a:t>) </a:t>
            </a:r>
            <a:r>
              <a:rPr lang="ko-KR" altLang="en-US" dirty="0"/>
              <a:t>혹은 </a:t>
            </a:r>
            <a:r>
              <a:rPr lang="en-US" altLang="ko-KR" dirty="0"/>
              <a:t>[</a:t>
            </a:r>
            <a:r>
              <a:rPr lang="ko-KR" altLang="en-US" dirty="0" err="1"/>
              <a:t>액터</a:t>
            </a:r>
            <a:r>
              <a:rPr lang="en-US" altLang="ko-KR" dirty="0"/>
              <a:t>(Actor)]</a:t>
            </a:r>
            <a:r>
              <a:rPr lang="ko-KR" altLang="en-US" dirty="0"/>
              <a:t>에서 오른쪽 상단에 생성되는 </a:t>
            </a:r>
            <a:r>
              <a:rPr lang="en-US" altLang="ko-KR" dirty="0"/>
              <a:t>[</a:t>
            </a:r>
            <a:r>
              <a:rPr lang="ko-KR" altLang="en-US" dirty="0"/>
              <a:t>리소스 카탈로그</a:t>
            </a:r>
            <a:r>
              <a:rPr lang="en-US" altLang="ko-KR" dirty="0"/>
              <a:t>(Resource Catalog)] </a:t>
            </a:r>
            <a:r>
              <a:rPr lang="ko-KR" altLang="en-US" dirty="0"/>
              <a:t>아이콘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chemeClr val="accent2"/>
                </a:solidFill>
              </a:rPr>
              <a:t>②</a:t>
            </a:r>
            <a:r>
              <a:rPr lang="en-US" altLang="ko-KR" dirty="0"/>
              <a:t>)</a:t>
            </a:r>
            <a:r>
              <a:rPr lang="ko-KR" altLang="en-US" dirty="0"/>
              <a:t>을 선택한다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9" y="2367090"/>
            <a:ext cx="7903291" cy="28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633366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6-8]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04.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6-8]</a:t>
            </a:r>
            <a:r>
              <a:rPr lang="ko-KR" altLang="en-US" dirty="0"/>
              <a:t>과 같이</a:t>
            </a:r>
            <a:r>
              <a:rPr lang="en-US" altLang="ko-KR" dirty="0"/>
              <a:t>, </a:t>
            </a:r>
            <a:r>
              <a:rPr lang="ko-KR" altLang="en-US" dirty="0"/>
              <a:t>생성될 사물 종류 및 </a:t>
            </a:r>
            <a:r>
              <a:rPr lang="ko-KR" altLang="en-US" dirty="0" err="1"/>
              <a:t>관계선을</a:t>
            </a:r>
            <a:r>
              <a:rPr lang="ko-KR" altLang="en-US" dirty="0"/>
              <a:t> 표시한 화면 목록에서 사용할 사물을 선택하고</a:t>
            </a:r>
            <a:r>
              <a:rPr lang="en-US" altLang="ko-KR" dirty="0"/>
              <a:t>, </a:t>
            </a:r>
            <a:r>
              <a:rPr lang="ko-KR" altLang="en-US" dirty="0"/>
              <a:t>드래그하여 원하는 곳에 마우스를 놓으면</a:t>
            </a:r>
            <a:r>
              <a:rPr lang="en-US" altLang="ko-KR" dirty="0"/>
              <a:t>, </a:t>
            </a:r>
            <a:r>
              <a:rPr lang="ko-KR" altLang="en-US" dirty="0"/>
              <a:t>다음과 같이 </a:t>
            </a:r>
            <a:r>
              <a:rPr lang="ko-KR" altLang="en-US" dirty="0" err="1"/>
              <a:t>유스케이스가</a:t>
            </a:r>
            <a:r>
              <a:rPr lang="ko-KR" altLang="en-US" dirty="0"/>
              <a:t> 생성된다</a:t>
            </a:r>
            <a:r>
              <a:rPr lang="en-US" altLang="ko-KR" dirty="0"/>
              <a:t>. Actor</a:t>
            </a:r>
            <a:r>
              <a:rPr lang="ko-KR" altLang="en-US" dirty="0"/>
              <a:t>와 </a:t>
            </a:r>
            <a:r>
              <a:rPr lang="en-US" altLang="ko-KR" dirty="0" err="1"/>
              <a:t>Usecase</a:t>
            </a:r>
            <a:r>
              <a:rPr lang="en-US" altLang="ko-KR" dirty="0"/>
              <a:t> </a:t>
            </a:r>
            <a:r>
              <a:rPr lang="ko-KR" altLang="en-US" dirty="0"/>
              <a:t>사이의 </a:t>
            </a:r>
            <a:r>
              <a:rPr lang="ko-KR" altLang="en-US" dirty="0" err="1"/>
              <a:t>관계선은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연관관계</a:t>
            </a:r>
            <a:r>
              <a:rPr lang="en-US" altLang="ko-KR" dirty="0"/>
              <a:t>(Association)]</a:t>
            </a:r>
            <a:r>
              <a:rPr lang="ko-KR" altLang="en-US" dirty="0"/>
              <a:t>로 설정되어 있음을 관찰하자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50" y="2594996"/>
            <a:ext cx="6882076" cy="29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4786127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6-9]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05. </a:t>
            </a:r>
            <a:r>
              <a:rPr lang="ko-KR" altLang="en-US" dirty="0"/>
              <a:t>사용할 </a:t>
            </a:r>
            <a:r>
              <a:rPr lang="ko-KR" altLang="en-US" dirty="0" err="1"/>
              <a:t>유스케이스를</a:t>
            </a:r>
            <a:r>
              <a:rPr lang="ko-KR" altLang="en-US" dirty="0"/>
              <a:t> 선택하면</a:t>
            </a:r>
            <a:r>
              <a:rPr lang="en-US" altLang="ko-KR" dirty="0"/>
              <a:t>, </a:t>
            </a:r>
            <a:r>
              <a:rPr lang="ko-KR" altLang="en-US" dirty="0"/>
              <a:t>만들어둔 ‘</a:t>
            </a:r>
            <a:r>
              <a:rPr lang="ko-KR" altLang="en-US" dirty="0" err="1"/>
              <a:t>액터’와</a:t>
            </a:r>
            <a:r>
              <a:rPr lang="ko-KR" altLang="en-US" dirty="0"/>
              <a:t> 새로 만들어진 ‘</a:t>
            </a:r>
            <a:r>
              <a:rPr lang="ko-KR" altLang="en-US" dirty="0" err="1"/>
              <a:t>유스케이스’가</a:t>
            </a:r>
            <a:r>
              <a:rPr lang="ko-KR" altLang="en-US" dirty="0"/>
              <a:t> 연결된다</a:t>
            </a:r>
            <a:r>
              <a:rPr lang="en-US" altLang="ko-KR" dirty="0"/>
              <a:t>. </a:t>
            </a:r>
            <a:r>
              <a:rPr lang="ko-KR" altLang="en-US" dirty="0"/>
              <a:t>만들어진 ‘</a:t>
            </a:r>
            <a:r>
              <a:rPr lang="ko-KR" altLang="en-US" dirty="0" err="1"/>
              <a:t>유스케이스’에</a:t>
            </a:r>
            <a:r>
              <a:rPr lang="ko-KR" altLang="en-US" dirty="0"/>
              <a:t> 표현해야 하는 행동을 작성한다</a:t>
            </a:r>
            <a:r>
              <a:rPr lang="en-US" altLang="ko-KR" dirty="0"/>
              <a:t>. ‘Actor’</a:t>
            </a:r>
            <a:r>
              <a:rPr lang="ko-KR" altLang="en-US" dirty="0"/>
              <a:t>를 더블 클릭하여</a:t>
            </a:r>
            <a:r>
              <a:rPr lang="en-US" altLang="ko-KR" dirty="0"/>
              <a:t>, ‘</a:t>
            </a:r>
            <a:r>
              <a:rPr lang="ko-KR" altLang="en-US" dirty="0" err="1"/>
              <a:t>학생’을</a:t>
            </a:r>
            <a:r>
              <a:rPr lang="ko-KR" altLang="en-US" dirty="0"/>
              <a:t> 입력하고</a:t>
            </a:r>
            <a:r>
              <a:rPr lang="en-US" altLang="ko-KR" dirty="0"/>
              <a:t>, ‘</a:t>
            </a:r>
            <a:r>
              <a:rPr lang="en-US" altLang="ko-KR" dirty="0" err="1"/>
              <a:t>UseCase</a:t>
            </a:r>
            <a:r>
              <a:rPr lang="en-US" altLang="ko-KR" dirty="0"/>
              <a:t>’</a:t>
            </a:r>
            <a:r>
              <a:rPr lang="ko-KR" altLang="en-US" dirty="0"/>
              <a:t>를 더블클릭하여</a:t>
            </a:r>
            <a:r>
              <a:rPr lang="en-US" altLang="ko-KR" dirty="0"/>
              <a:t>, ‘</a:t>
            </a:r>
            <a:r>
              <a:rPr lang="ko-KR" altLang="en-US" dirty="0"/>
              <a:t>강의를 </a:t>
            </a:r>
            <a:r>
              <a:rPr lang="ko-KR" altLang="en-US" dirty="0" err="1"/>
              <a:t>듣는다’를</a:t>
            </a:r>
            <a:r>
              <a:rPr lang="ko-KR" altLang="en-US" dirty="0"/>
              <a:t> 입력해 보자</a:t>
            </a:r>
            <a:r>
              <a:rPr lang="en-US" altLang="ko-KR" dirty="0"/>
              <a:t>. ‘</a:t>
            </a:r>
            <a:r>
              <a:rPr lang="ko-KR" altLang="en-US" dirty="0"/>
              <a:t>학생이 강의를 </a:t>
            </a:r>
            <a:r>
              <a:rPr lang="ko-KR" altLang="en-US" dirty="0" err="1"/>
              <a:t>듣는다’는</a:t>
            </a:r>
            <a:r>
              <a:rPr lang="ko-KR" altLang="en-US" dirty="0"/>
              <a:t> 뜻을 표현한 것이다</a:t>
            </a:r>
            <a:r>
              <a:rPr lang="en-US" altLang="ko-KR" dirty="0"/>
              <a:t>.</a:t>
            </a:r>
          </a:p>
          <a:p>
            <a:pPr marL="360363" indent="-360363" defTabSz="179388">
              <a:tabLst/>
            </a:pPr>
            <a:endParaRPr lang="en-US" altLang="ko-KR" sz="1300" dirty="0"/>
          </a:p>
          <a:p>
            <a:pPr marL="360363" indent="-360363" defTabSz="179388">
              <a:tabLst/>
            </a:pPr>
            <a:endParaRPr lang="en-US" altLang="ko-KR" sz="1300" dirty="0"/>
          </a:p>
          <a:p>
            <a:pPr marL="360363" indent="-360363" defTabSz="179388">
              <a:tabLst/>
            </a:pPr>
            <a:endParaRPr lang="en-US" altLang="ko-KR" sz="1300" dirty="0"/>
          </a:p>
          <a:p>
            <a:pPr marL="360363" indent="-360363" defTabSz="179388">
              <a:tabLst/>
            </a:pPr>
            <a:endParaRPr lang="en-US" altLang="ko-KR" sz="1300" dirty="0"/>
          </a:p>
          <a:p>
            <a:pPr marL="360363" indent="-360363" defTabSz="179388">
              <a:tabLst/>
            </a:pPr>
            <a:endParaRPr lang="en-US" altLang="ko-KR" sz="1300" dirty="0"/>
          </a:p>
          <a:p>
            <a:pPr marL="360363" indent="-360363" defTabSz="179388">
              <a:tabLst/>
            </a:pPr>
            <a:endParaRPr lang="en-US" altLang="ko-KR" sz="1300" dirty="0"/>
          </a:p>
          <a:p>
            <a:pPr marL="360363" indent="-360363" defTabSz="179388">
              <a:tabLst/>
            </a:pPr>
            <a:endParaRPr lang="en-US" altLang="ko-KR" dirty="0"/>
          </a:p>
          <a:p>
            <a:pPr marL="360363" indent="-360363" defTabSz="179388">
              <a:tabLst/>
            </a:pPr>
            <a:r>
              <a:rPr lang="en-US" altLang="ko-KR" b="1" dirty="0">
                <a:solidFill>
                  <a:srgbClr val="C0504D"/>
                </a:solidFill>
                <a:latin typeface="Arial"/>
              </a:rPr>
              <a:t>06. </a:t>
            </a:r>
            <a:r>
              <a:rPr lang="en-US" altLang="ko-KR" dirty="0">
                <a:latin typeface="Arial"/>
              </a:rPr>
              <a:t>[</a:t>
            </a:r>
            <a:r>
              <a:rPr lang="ko-KR" altLang="en-US" dirty="0">
                <a:latin typeface="Arial"/>
              </a:rPr>
              <a:t>그림 </a:t>
            </a:r>
            <a:r>
              <a:rPr lang="en-US" altLang="ko-KR" dirty="0">
                <a:latin typeface="Arial"/>
              </a:rPr>
              <a:t>6-9]</a:t>
            </a:r>
            <a:r>
              <a:rPr lang="ko-KR" altLang="en-US" dirty="0">
                <a:latin typeface="Arial"/>
              </a:rPr>
              <a:t>와 같이 간단한 </a:t>
            </a:r>
            <a:r>
              <a:rPr lang="ko-KR" altLang="en-US" dirty="0" err="1">
                <a:latin typeface="Arial"/>
              </a:rPr>
              <a:t>유스케이스</a:t>
            </a:r>
            <a:r>
              <a:rPr lang="ko-KR" altLang="en-US" dirty="0">
                <a:latin typeface="Arial"/>
              </a:rPr>
              <a:t> 다이어그램을 작성해 보았다면</a:t>
            </a:r>
            <a:r>
              <a:rPr lang="en-US" altLang="ko-KR" dirty="0">
                <a:latin typeface="Arial"/>
              </a:rPr>
              <a:t>, </a:t>
            </a:r>
            <a:r>
              <a:rPr lang="ko-KR" altLang="en-US" dirty="0">
                <a:latin typeface="Arial"/>
              </a:rPr>
              <a:t>왼쪽 메뉴를 관찰해 보자</a:t>
            </a:r>
            <a:r>
              <a:rPr lang="en-US" altLang="ko-KR" dirty="0">
                <a:latin typeface="Arial"/>
              </a:rPr>
              <a:t>. </a:t>
            </a:r>
            <a:r>
              <a:rPr lang="ko-KR" altLang="en-US" dirty="0">
                <a:latin typeface="Arial"/>
              </a:rPr>
              <a:t>관계에 여러 종류가 있음을 관찰할 수 있다</a:t>
            </a:r>
            <a:r>
              <a:rPr lang="en-US" altLang="ko-KR" dirty="0">
                <a:latin typeface="Arial"/>
              </a:rPr>
              <a:t>. </a:t>
            </a:r>
            <a:r>
              <a:rPr lang="ko-KR" altLang="en-US" dirty="0">
                <a:latin typeface="Arial"/>
              </a:rPr>
              <a:t>영어로 된 </a:t>
            </a:r>
            <a:r>
              <a:rPr lang="en-US" altLang="ko-KR" dirty="0">
                <a:latin typeface="Arial"/>
              </a:rPr>
              <a:t>[</a:t>
            </a:r>
            <a:r>
              <a:rPr lang="ko-KR" altLang="en-US" dirty="0">
                <a:latin typeface="Arial"/>
              </a:rPr>
              <a:t>연관 관계</a:t>
            </a:r>
            <a:r>
              <a:rPr lang="en-US" altLang="ko-KR" dirty="0">
                <a:latin typeface="Arial"/>
              </a:rPr>
              <a:t>(Association)], [</a:t>
            </a:r>
            <a:r>
              <a:rPr lang="ko-KR" altLang="en-US" dirty="0">
                <a:latin typeface="Arial"/>
              </a:rPr>
              <a:t>포함 관계</a:t>
            </a:r>
            <a:r>
              <a:rPr lang="en-US" altLang="ko-KR" dirty="0">
                <a:latin typeface="Arial"/>
              </a:rPr>
              <a:t>(Include)], [</a:t>
            </a:r>
            <a:r>
              <a:rPr lang="ko-KR" altLang="en-US" dirty="0">
                <a:latin typeface="Arial"/>
              </a:rPr>
              <a:t>확장 관계</a:t>
            </a:r>
            <a:r>
              <a:rPr lang="en-US" altLang="ko-KR" dirty="0">
                <a:latin typeface="Arial"/>
              </a:rPr>
              <a:t>(Extend)] </a:t>
            </a:r>
            <a:r>
              <a:rPr lang="ko-KR" altLang="en-US" dirty="0">
                <a:latin typeface="Arial"/>
              </a:rPr>
              <a:t>등이 눈에 띈다</a:t>
            </a:r>
            <a:r>
              <a:rPr lang="en-US" altLang="ko-KR" dirty="0">
                <a:latin typeface="Arial"/>
              </a:rPr>
              <a:t>. </a:t>
            </a:r>
            <a:r>
              <a:rPr lang="ko-KR" altLang="en-US" dirty="0">
                <a:latin typeface="Arial"/>
              </a:rPr>
              <a:t>만약</a:t>
            </a:r>
            <a:r>
              <a:rPr lang="en-US" altLang="ko-KR" dirty="0">
                <a:latin typeface="Arial"/>
              </a:rPr>
              <a:t>, [</a:t>
            </a:r>
            <a:r>
              <a:rPr lang="ko-KR" altLang="en-US" dirty="0">
                <a:latin typeface="Arial"/>
              </a:rPr>
              <a:t>확장 관계</a:t>
            </a:r>
            <a:r>
              <a:rPr lang="en-US" altLang="ko-KR" dirty="0">
                <a:latin typeface="Arial"/>
              </a:rPr>
              <a:t>]</a:t>
            </a:r>
            <a:r>
              <a:rPr lang="ko-KR" altLang="en-US" dirty="0">
                <a:latin typeface="Arial"/>
              </a:rPr>
              <a:t>와 </a:t>
            </a:r>
            <a:r>
              <a:rPr lang="en-US" altLang="ko-KR" dirty="0">
                <a:latin typeface="Arial"/>
              </a:rPr>
              <a:t>[</a:t>
            </a:r>
            <a:r>
              <a:rPr lang="ko-KR" altLang="en-US" dirty="0">
                <a:latin typeface="Arial"/>
              </a:rPr>
              <a:t>포함 관계</a:t>
            </a:r>
            <a:r>
              <a:rPr lang="en-US" altLang="ko-KR" dirty="0">
                <a:latin typeface="Arial"/>
              </a:rPr>
              <a:t>]</a:t>
            </a:r>
            <a:r>
              <a:rPr lang="ko-KR" altLang="en-US" dirty="0">
                <a:latin typeface="Arial"/>
              </a:rPr>
              <a:t>를 추가 작성하려면 어떻게 해야 할지 생각해보자</a:t>
            </a:r>
            <a:r>
              <a:rPr lang="en-US" altLang="ko-KR" dirty="0">
                <a:latin typeface="Arial"/>
              </a:rPr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1" y="2596803"/>
            <a:ext cx="6317000" cy="21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5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4824227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6-10]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07. </a:t>
            </a:r>
            <a:r>
              <a:rPr lang="ko-KR" altLang="en-US" dirty="0"/>
              <a:t>학생이 강의를 듣기 위해서는 </a:t>
            </a:r>
            <a:r>
              <a:rPr lang="ko-KR" altLang="en-US" dirty="0" err="1"/>
              <a:t>튜터가</a:t>
            </a:r>
            <a:r>
              <a:rPr lang="ko-KR" altLang="en-US" dirty="0"/>
              <a:t> ‘</a:t>
            </a:r>
            <a:r>
              <a:rPr lang="ko-KR" altLang="en-US" dirty="0" err="1"/>
              <a:t>튜터링한다’는</a:t>
            </a:r>
            <a:r>
              <a:rPr lang="ko-KR" altLang="en-US" dirty="0"/>
              <a:t> 확장 관계가 필요하다</a:t>
            </a:r>
            <a:r>
              <a:rPr lang="en-US" altLang="ko-KR" dirty="0"/>
              <a:t>. ‘</a:t>
            </a:r>
            <a:r>
              <a:rPr lang="ko-KR" altLang="en-US" dirty="0"/>
              <a:t>강의를 </a:t>
            </a:r>
            <a:r>
              <a:rPr lang="ko-KR" altLang="en-US" dirty="0" err="1"/>
              <a:t>듣는다’의</a:t>
            </a:r>
            <a:r>
              <a:rPr lang="ko-KR" altLang="en-US" dirty="0"/>
              <a:t> </a:t>
            </a:r>
            <a:r>
              <a:rPr lang="ko-KR" altLang="en-US" dirty="0" err="1"/>
              <a:t>유스케이스에</a:t>
            </a:r>
            <a:r>
              <a:rPr lang="ko-KR" altLang="en-US" dirty="0"/>
              <a:t> 대해 ‘리소스 </a:t>
            </a:r>
            <a:r>
              <a:rPr lang="ko-KR" altLang="en-US" dirty="0" err="1"/>
              <a:t>카탈로그’에서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확장 관계</a:t>
            </a:r>
            <a:r>
              <a:rPr lang="en-US" altLang="ko-KR" dirty="0"/>
              <a:t>(Extend)]</a:t>
            </a:r>
            <a:r>
              <a:rPr lang="ko-KR" altLang="en-US" dirty="0"/>
              <a:t>를 선택하여 ‘</a:t>
            </a:r>
            <a:r>
              <a:rPr lang="ko-KR" altLang="en-US" dirty="0" err="1"/>
              <a:t>튜터링한다’라는</a:t>
            </a:r>
            <a:r>
              <a:rPr lang="ko-KR" altLang="en-US" dirty="0"/>
              <a:t> </a:t>
            </a:r>
            <a:r>
              <a:rPr lang="ko-KR" altLang="en-US" dirty="0" err="1"/>
              <a:t>유스케이스와</a:t>
            </a:r>
            <a:r>
              <a:rPr lang="ko-KR" altLang="en-US" dirty="0"/>
              <a:t> 확장 관계를 생성한다</a:t>
            </a:r>
            <a:r>
              <a:rPr lang="en-US" altLang="ko-KR" dirty="0"/>
              <a:t>.</a:t>
            </a:r>
            <a:r>
              <a:rPr lang="en-US" altLang="ko-KR" dirty="0">
                <a:latin typeface="Arial"/>
              </a:rPr>
              <a:t>.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" y="2265907"/>
            <a:ext cx="7179469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38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4373908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6-11]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08. </a:t>
            </a:r>
            <a:r>
              <a:rPr lang="ko-KR" altLang="en-US" dirty="0"/>
              <a:t>기존 </a:t>
            </a:r>
            <a:r>
              <a:rPr lang="ko-KR" altLang="en-US" dirty="0" err="1"/>
              <a:t>유스케이스인</a:t>
            </a:r>
            <a:r>
              <a:rPr lang="ko-KR" altLang="en-US" dirty="0"/>
              <a:t> 확장 대상 </a:t>
            </a:r>
            <a:r>
              <a:rPr lang="ko-KR" altLang="en-US" dirty="0" err="1"/>
              <a:t>유스케이스를</a:t>
            </a:r>
            <a:r>
              <a:rPr lang="ko-KR" altLang="en-US" dirty="0"/>
              <a:t> 수행할 때</a:t>
            </a:r>
            <a:r>
              <a:rPr lang="en-US" altLang="ko-KR" dirty="0"/>
              <a:t>, [</a:t>
            </a:r>
            <a:r>
              <a:rPr lang="ko-KR" altLang="en-US" dirty="0"/>
              <a:t>그림 </a:t>
            </a:r>
            <a:r>
              <a:rPr lang="en-US" altLang="ko-KR" dirty="0"/>
              <a:t>6-11]</a:t>
            </a:r>
            <a:r>
              <a:rPr lang="ko-KR" altLang="en-US" dirty="0"/>
              <a:t>과 같이 새로 생성한 </a:t>
            </a:r>
            <a:r>
              <a:rPr lang="ko-KR" altLang="en-US" dirty="0" err="1"/>
              <a:t>유스케이스에</a:t>
            </a:r>
            <a:r>
              <a:rPr lang="ko-KR" altLang="en-US" dirty="0"/>
              <a:t> 해당하는 확장 기능 </a:t>
            </a:r>
            <a:r>
              <a:rPr lang="ko-KR" altLang="en-US" dirty="0" err="1"/>
              <a:t>유스케이스를</a:t>
            </a:r>
            <a:r>
              <a:rPr lang="ko-KR" altLang="en-US" dirty="0"/>
              <a:t> 수행할 수 있게 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" y="1950530"/>
            <a:ext cx="7179469" cy="23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9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4551708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6-12]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09. </a:t>
            </a:r>
            <a:r>
              <a:rPr lang="ko-KR" altLang="en-US" dirty="0"/>
              <a:t>학생이 강의를 들으려면 ‘</a:t>
            </a:r>
            <a:r>
              <a:rPr lang="ko-KR" altLang="en-US" dirty="0" err="1"/>
              <a:t>로그인한다’는</a:t>
            </a:r>
            <a:r>
              <a:rPr lang="ko-KR" altLang="en-US" dirty="0"/>
              <a:t> 구체적인 행위가 포함된다</a:t>
            </a:r>
            <a:r>
              <a:rPr lang="en-US" altLang="ko-KR" dirty="0"/>
              <a:t>. </a:t>
            </a:r>
            <a:r>
              <a:rPr lang="ko-KR" altLang="en-US" dirty="0"/>
              <a:t>따라서 ‘강의를 </a:t>
            </a:r>
            <a:r>
              <a:rPr lang="ko-KR" altLang="en-US" dirty="0" err="1"/>
              <a:t>듣는다’의</a:t>
            </a:r>
            <a:r>
              <a:rPr lang="ko-KR" altLang="en-US" dirty="0"/>
              <a:t> </a:t>
            </a:r>
            <a:r>
              <a:rPr lang="ko-KR" altLang="en-US" dirty="0" err="1"/>
              <a:t>유스케이스에</a:t>
            </a:r>
            <a:r>
              <a:rPr lang="ko-KR" altLang="en-US" dirty="0"/>
              <a:t> 대해 ‘리소스 </a:t>
            </a:r>
            <a:r>
              <a:rPr lang="ko-KR" altLang="en-US" dirty="0" err="1"/>
              <a:t>카탈로그’에서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포함 관계</a:t>
            </a:r>
            <a:r>
              <a:rPr lang="en-US" altLang="ko-KR" dirty="0"/>
              <a:t>(Include)]</a:t>
            </a:r>
            <a:r>
              <a:rPr lang="ko-KR" altLang="en-US" dirty="0"/>
              <a:t>를 선택하여 ‘</a:t>
            </a:r>
            <a:r>
              <a:rPr lang="ko-KR" altLang="en-US" dirty="0" err="1"/>
              <a:t>로그인한다’라는</a:t>
            </a:r>
            <a:r>
              <a:rPr lang="ko-KR" altLang="en-US" dirty="0"/>
              <a:t> </a:t>
            </a:r>
            <a:r>
              <a:rPr lang="ko-KR" altLang="en-US" dirty="0" err="1"/>
              <a:t>유스케이스와</a:t>
            </a:r>
            <a:r>
              <a:rPr lang="ko-KR" altLang="en-US" dirty="0"/>
              <a:t> 포함 관계를 생성한다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" y="2314440"/>
            <a:ext cx="7049564" cy="22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9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4945408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6-13]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10.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6-13]</a:t>
            </a:r>
            <a:r>
              <a:rPr lang="ko-KR" altLang="en-US" dirty="0"/>
              <a:t>과 같이 기존 </a:t>
            </a:r>
            <a:r>
              <a:rPr lang="ko-KR" altLang="en-US" dirty="0" err="1"/>
              <a:t>유스케이스를</a:t>
            </a:r>
            <a:r>
              <a:rPr lang="ko-KR" altLang="en-US" dirty="0"/>
              <a:t> 수행할 때 필수적으로 실행돼야 하는 기능의 </a:t>
            </a:r>
            <a:r>
              <a:rPr lang="ko-KR" altLang="en-US" dirty="0" err="1"/>
              <a:t>유스케이스를</a:t>
            </a:r>
            <a:r>
              <a:rPr lang="ko-KR" altLang="en-US" dirty="0"/>
              <a:t> 수행할 수 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" y="1884718"/>
            <a:ext cx="7179469" cy="30432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95300" y="5618553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043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858650"/>
            <a:ext cx="7687818" cy="46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3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397000"/>
          </a:xfrm>
        </p:spPr>
        <p:txBody>
          <a:bodyPr/>
          <a:lstStyle/>
          <a:p>
            <a:r>
              <a:rPr lang="ko-KR" altLang="en-US" dirty="0"/>
              <a:t>구내식당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/>
              <a:t>하이라이트한 키워드와 명사를 바탕으로 </a:t>
            </a:r>
            <a:r>
              <a:rPr lang="ko-KR" altLang="en-US" dirty="0" err="1"/>
              <a:t>유스케이스</a:t>
            </a:r>
            <a:r>
              <a:rPr lang="en-US" altLang="ko-KR" dirty="0"/>
              <a:t> </a:t>
            </a:r>
            <a:r>
              <a:rPr lang="ko-KR" altLang="en-US" dirty="0"/>
              <a:t>다이어그램</a:t>
            </a:r>
            <a:r>
              <a:rPr lang="en-US" altLang="ko-KR" dirty="0"/>
              <a:t> </a:t>
            </a:r>
            <a:r>
              <a:rPr lang="ko-KR" altLang="en-US" dirty="0"/>
              <a:t>작성하기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983539"/>
            <a:ext cx="7010400" cy="33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495300" y="1279771"/>
            <a:ext cx="8356600" cy="7796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5600" indent="-355600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01. </a:t>
            </a:r>
            <a:r>
              <a:rPr lang="ko-KR" altLang="en-US" dirty="0"/>
              <a:t>애플리케이션의 </a:t>
            </a:r>
            <a:r>
              <a:rPr lang="ko-KR" altLang="en-US" dirty="0" err="1"/>
              <a:t>액터</a:t>
            </a:r>
            <a:r>
              <a:rPr lang="en-US" altLang="ko-KR" dirty="0"/>
              <a:t>(Actor)</a:t>
            </a:r>
            <a:r>
              <a:rPr lang="ko-KR" altLang="en-US" dirty="0"/>
              <a:t>를 “사용자</a:t>
            </a:r>
            <a:r>
              <a:rPr lang="en-US" altLang="ko-KR" dirty="0"/>
              <a:t>, </a:t>
            </a:r>
            <a:r>
              <a:rPr lang="ko-KR" altLang="en-US" dirty="0" err="1"/>
              <a:t>생협</a:t>
            </a:r>
            <a:r>
              <a:rPr lang="en-US" altLang="ko-KR" dirty="0"/>
              <a:t>, </a:t>
            </a:r>
            <a:r>
              <a:rPr lang="ko-KR" altLang="en-US" dirty="0" err="1"/>
              <a:t>구내식당”으로</a:t>
            </a:r>
            <a:r>
              <a:rPr lang="ko-KR" altLang="en-US" dirty="0"/>
              <a:t> 구성하여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다이어그램을 생성한다</a:t>
            </a:r>
            <a:r>
              <a:rPr lang="en-US" altLang="ko-KR" dirty="0"/>
              <a:t>.</a:t>
            </a:r>
            <a:endParaRPr lang="en-US" altLang="ko-KR" sz="1400" dirty="0"/>
          </a:p>
        </p:txBody>
      </p:sp>
      <p:sp>
        <p:nvSpPr>
          <p:cNvPr id="9" name="Google Shape;31;p4"/>
          <p:cNvSpPr txBox="1">
            <a:spLocks/>
          </p:cNvSpPr>
          <p:nvPr/>
        </p:nvSpPr>
        <p:spPr>
          <a:xfrm>
            <a:off x="495300" y="985648"/>
            <a:ext cx="1557494" cy="2941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 sz="1600" dirty="0"/>
              <a:t>실습 따라 하기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95300" y="1279771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8118761" y="995903"/>
            <a:ext cx="733139" cy="246221"/>
            <a:chOff x="8118761" y="995903"/>
            <a:chExt cx="733139" cy="246221"/>
          </a:xfrm>
        </p:grpSpPr>
        <p:sp>
          <p:nvSpPr>
            <p:cNvPr id="17" name="TextBox 16">
              <a:hlinkClick r:id="rId2"/>
            </p:cNvPr>
            <p:cNvSpPr txBox="1"/>
            <p:nvPr/>
          </p:nvSpPr>
          <p:spPr>
            <a:xfrm>
              <a:off x="8118761" y="995903"/>
              <a:ext cx="733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err="1">
                  <a:solidFill>
                    <a:schemeClr val="accent1"/>
                  </a:solidFill>
                  <a:latin typeface="+mn-ea"/>
                  <a:ea typeface="+mn-ea"/>
                </a:rPr>
                <a:t>ㄷ동영상</a:t>
              </a:r>
              <a:endParaRPr lang="ko-KR" altLang="en-US" sz="10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8762" y="1064048"/>
              <a:ext cx="230913" cy="146382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265" y="6092446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6-14]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04" y="2298700"/>
            <a:ext cx="4844034" cy="3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21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798466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6-15]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5"/>
            <a:ext cx="8356600" cy="12155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02. </a:t>
            </a:r>
            <a:r>
              <a:rPr lang="ko-KR" altLang="en-US" dirty="0"/>
              <a:t>애플리케이션이 사용자에게 제공하는 기능을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다이어그램에 표현한다</a:t>
            </a:r>
            <a:r>
              <a:rPr lang="en-US" altLang="ko-KR" dirty="0"/>
              <a:t>.</a:t>
            </a:r>
          </a:p>
          <a:p>
            <a:pPr marL="360363" indent="-4763" defTabSz="179388">
              <a:tabLst/>
            </a:pPr>
            <a:r>
              <a:rPr lang="ko-KR" altLang="en-US" b="1" dirty="0">
                <a:solidFill>
                  <a:schemeClr val="accent2"/>
                </a:solidFill>
              </a:rPr>
              <a:t>① </a:t>
            </a:r>
            <a:r>
              <a:rPr lang="ko-KR" altLang="en-US" dirty="0"/>
              <a:t>음식 메뉴를 열람할 수 있다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" y="1879601"/>
            <a:ext cx="4844034" cy="3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2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473829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6-16]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5"/>
            <a:ext cx="8356600" cy="5170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23900" indent="-360363" defTabSz="179388">
              <a:tabLst/>
            </a:pPr>
            <a:r>
              <a:rPr lang="ko-KR" altLang="en-US" b="1" dirty="0">
                <a:solidFill>
                  <a:schemeClr val="accent2"/>
                </a:solidFill>
              </a:rPr>
              <a:t>②</a:t>
            </a:r>
            <a:r>
              <a:rPr lang="en-US" altLang="ko-KR" dirty="0"/>
              <a:t> </a:t>
            </a:r>
            <a:r>
              <a:rPr lang="ko-KR" altLang="en-US" dirty="0"/>
              <a:t>팝업 창 알림을 통해 재료가 소진될 경우 품절의 여부를 알 수 있다</a:t>
            </a:r>
            <a:r>
              <a:rPr lang="en-US" altLang="ko-KR" dirty="0"/>
              <a:t>.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endParaRPr lang="en-US" altLang="ko-KR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04" y="1498602"/>
            <a:ext cx="4844034" cy="3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1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473829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6-17]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5"/>
            <a:ext cx="8356600" cy="5170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23900" indent="-360363" defTabSz="179388">
              <a:tabLst/>
            </a:pPr>
            <a:r>
              <a:rPr lang="ko-KR" altLang="en-US" b="1" dirty="0">
                <a:solidFill>
                  <a:schemeClr val="accent2"/>
                </a:solidFill>
              </a:rPr>
              <a:t>③</a:t>
            </a:r>
            <a:r>
              <a:rPr lang="en-US" altLang="ko-KR" dirty="0"/>
              <a:t> </a:t>
            </a:r>
            <a:r>
              <a:rPr lang="ko-KR" altLang="en-US" dirty="0"/>
              <a:t>결제는 선불 충전 방식으로 이루어진다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04" y="1460500"/>
            <a:ext cx="4844034" cy="3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753229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6-18]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5"/>
            <a:ext cx="8356600" cy="5170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23900" indent="-360363" defTabSz="179388">
              <a:tabLst/>
            </a:pPr>
            <a:r>
              <a:rPr lang="ko-KR" altLang="en-US" b="1" dirty="0">
                <a:solidFill>
                  <a:schemeClr val="accent2"/>
                </a:solidFill>
              </a:rPr>
              <a:t>④ </a:t>
            </a:r>
            <a:r>
              <a:rPr lang="ko-KR" altLang="en-US" dirty="0"/>
              <a:t>애플리케이션을 이용하여 결제 시</a:t>
            </a:r>
            <a:r>
              <a:rPr lang="en-US" altLang="ko-KR" dirty="0"/>
              <a:t>, </a:t>
            </a:r>
            <a:r>
              <a:rPr lang="ko-KR" altLang="en-US" dirty="0"/>
              <a:t>결제 금액의 </a:t>
            </a:r>
            <a:r>
              <a:rPr lang="en-US" altLang="ko-KR" dirty="0"/>
              <a:t>5%</a:t>
            </a:r>
            <a:r>
              <a:rPr lang="ko-KR" altLang="en-US" dirty="0"/>
              <a:t>를 포인트로 지급받을 수 있다</a:t>
            </a:r>
            <a:r>
              <a:rPr lang="en-US" altLang="ko-KR" dirty="0"/>
              <a:t>. </a:t>
            </a:r>
            <a:r>
              <a:rPr lang="ko-KR" altLang="en-US" dirty="0"/>
              <a:t>포인트는 실제 </a:t>
            </a:r>
            <a:r>
              <a:rPr lang="ko-KR" altLang="en-US" dirty="0" err="1"/>
              <a:t>결제가능</a:t>
            </a:r>
            <a:r>
              <a:rPr lang="ko-KR" altLang="en-US" dirty="0"/>
              <a:t> 금액으로 사용할 수 있다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04" y="1903813"/>
            <a:ext cx="4844034" cy="3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84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473829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6-19]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5"/>
            <a:ext cx="8356600" cy="5170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23900" indent="-360363" defTabSz="179388">
              <a:tabLst/>
            </a:pPr>
            <a:r>
              <a:rPr lang="ko-KR" altLang="en-US" b="1" dirty="0">
                <a:solidFill>
                  <a:schemeClr val="accent2"/>
                </a:solidFill>
              </a:rPr>
              <a:t>⑤</a:t>
            </a:r>
            <a:r>
              <a:rPr lang="en-US" altLang="ko-KR" dirty="0"/>
              <a:t> </a:t>
            </a:r>
            <a:r>
              <a:rPr lang="ko-KR" altLang="en-US" dirty="0"/>
              <a:t>잔액 부족 시</a:t>
            </a:r>
            <a:r>
              <a:rPr lang="en-US" altLang="ko-KR" dirty="0"/>
              <a:t>, </a:t>
            </a:r>
            <a:r>
              <a:rPr lang="ko-KR" altLang="en-US" dirty="0" err="1"/>
              <a:t>생협에서</a:t>
            </a:r>
            <a:r>
              <a:rPr lang="ko-KR" altLang="en-US" dirty="0"/>
              <a:t> 바코드를 인식하여 요금을 충전할 수 있다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" y="1536701"/>
            <a:ext cx="4844034" cy="3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05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473829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6-20]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5"/>
            <a:ext cx="8356600" cy="5170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23900" indent="-360363" defTabSz="179388">
              <a:tabLst/>
            </a:pPr>
            <a:r>
              <a:rPr lang="ko-KR" altLang="en-US" b="1" dirty="0">
                <a:solidFill>
                  <a:schemeClr val="accent2"/>
                </a:solidFill>
              </a:rPr>
              <a:t>⑥ </a:t>
            </a:r>
            <a:r>
              <a:rPr lang="ko-KR" altLang="en-US" dirty="0"/>
              <a:t>잔액 부족 시</a:t>
            </a:r>
            <a:r>
              <a:rPr lang="en-US" altLang="ko-KR" dirty="0"/>
              <a:t>, </a:t>
            </a:r>
            <a:r>
              <a:rPr lang="ko-KR" altLang="en-US" dirty="0"/>
              <a:t>푸시 </a:t>
            </a:r>
            <a:r>
              <a:rPr lang="ko-KR" altLang="en-US" dirty="0" err="1"/>
              <a:t>알람을</a:t>
            </a:r>
            <a:r>
              <a:rPr lang="ko-KR" altLang="en-US" dirty="0"/>
              <a:t> 통해 잔액 부족을 확인할 수 있다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" y="1460500"/>
            <a:ext cx="4844034" cy="3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1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0" y="0"/>
            <a:ext cx="45275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 sz="30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목 차</a:t>
            </a:r>
            <a:endParaRPr dirty="0"/>
          </a:p>
        </p:txBody>
      </p:sp>
      <p:sp>
        <p:nvSpPr>
          <p:cNvPr id="76" name="Google Shape;76;p12"/>
          <p:cNvSpPr/>
          <p:nvPr/>
        </p:nvSpPr>
        <p:spPr>
          <a:xfrm>
            <a:off x="699256" y="1177132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1446207" y="1124744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 err="1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유스케이스</a:t>
            </a: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다이어그램 개념 알기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699256" y="2139958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1446207" y="2087570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 err="1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유스케이스</a:t>
            </a: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다이어그램 실습하기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9574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2000" y="5798466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6-21]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30745"/>
            <a:ext cx="8356600" cy="12155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03. </a:t>
            </a:r>
            <a:r>
              <a:rPr lang="ko-KR" altLang="en-US" dirty="0"/>
              <a:t>사용자가 애플리케이션 건의사항 메뉴에서 건의사항을 게시할 수 있으며</a:t>
            </a:r>
            <a:r>
              <a:rPr lang="en-US" altLang="ko-KR" dirty="0"/>
              <a:t>, </a:t>
            </a:r>
            <a:r>
              <a:rPr lang="ko-KR" altLang="en-US" dirty="0"/>
              <a:t>구내식당은 댓글의 형태로 </a:t>
            </a:r>
            <a:r>
              <a:rPr lang="ko-KR" altLang="en-US" dirty="0" err="1"/>
              <a:t>게시글에</a:t>
            </a:r>
            <a:r>
              <a:rPr lang="ko-KR" altLang="en-US" dirty="0"/>
              <a:t> 피드백을 제시할 수 있다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" y="1917701"/>
            <a:ext cx="4844034" cy="3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81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0900" y="6361641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6-22]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892645"/>
            <a:ext cx="8356600" cy="12155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04. </a:t>
            </a:r>
            <a:r>
              <a:rPr lang="ko-KR" altLang="en-US" dirty="0"/>
              <a:t>구내식당에서 애플리케이션 사용자에게 제공하는 기능을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다이어그램에 표현한다</a:t>
            </a:r>
            <a:r>
              <a:rPr lang="en-US" altLang="ko-KR" dirty="0"/>
              <a:t>. </a:t>
            </a:r>
          </a:p>
          <a:p>
            <a:pPr marL="723900" indent="-360363" defTabSz="179388">
              <a:lnSpc>
                <a:spcPct val="100000"/>
              </a:lnSpc>
              <a:tabLst/>
            </a:pPr>
            <a:r>
              <a:rPr lang="ko-KR" altLang="en-US" b="1" dirty="0">
                <a:solidFill>
                  <a:schemeClr val="accent2"/>
                </a:solidFill>
              </a:rPr>
              <a:t>① </a:t>
            </a:r>
            <a:r>
              <a:rPr lang="ko-KR" altLang="en-US" dirty="0"/>
              <a:t>사용자가 메뉴를 열람할 수 있도록 식사 메뉴를 게시한다</a:t>
            </a:r>
            <a:r>
              <a:rPr lang="en-US" altLang="ko-KR" dirty="0"/>
              <a:t>.</a:t>
            </a:r>
          </a:p>
          <a:p>
            <a:pPr marL="723900" indent="-360363" defTabSz="179388">
              <a:lnSpc>
                <a:spcPct val="100000"/>
              </a:lnSpc>
              <a:tabLst/>
            </a:pPr>
            <a:r>
              <a:rPr lang="ko-KR" altLang="en-US" b="1" dirty="0">
                <a:solidFill>
                  <a:schemeClr val="accent2"/>
                </a:solidFill>
              </a:rPr>
              <a:t>② </a:t>
            </a:r>
            <a:r>
              <a:rPr lang="ko-KR" altLang="en-US" dirty="0"/>
              <a:t>재료의 품절을 사용자에게 알리는 품절 알림을 관할한다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00" y="2602314"/>
            <a:ext cx="4844034" cy="3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7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0900" y="5790141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6-23]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892645"/>
            <a:ext cx="8356600" cy="12155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05. </a:t>
            </a:r>
            <a:r>
              <a:rPr lang="ko-KR" altLang="en-US" dirty="0"/>
              <a:t>품절 알림</a:t>
            </a:r>
            <a:r>
              <a:rPr lang="en-US" altLang="ko-KR" dirty="0"/>
              <a:t>, </a:t>
            </a:r>
            <a:r>
              <a:rPr lang="ko-KR" altLang="en-US" dirty="0"/>
              <a:t>건의 사항 게시 및 피드백</a:t>
            </a:r>
            <a:r>
              <a:rPr lang="en-US" altLang="ko-KR" dirty="0"/>
              <a:t>, </a:t>
            </a:r>
            <a:r>
              <a:rPr lang="ko-KR" altLang="en-US" dirty="0"/>
              <a:t>결제 및 충전 기능은 </a:t>
            </a:r>
            <a:r>
              <a:rPr lang="ko-KR" altLang="en-US" dirty="0" err="1"/>
              <a:t>로그인을</a:t>
            </a:r>
            <a:r>
              <a:rPr lang="ko-KR" altLang="en-US" dirty="0"/>
              <a:t> 해야 사용할 수 있다</a:t>
            </a:r>
            <a:r>
              <a:rPr lang="en-US" altLang="ko-KR" dirty="0"/>
              <a:t>.</a:t>
            </a:r>
            <a:endParaRPr lang="en-US" altLang="ko-KR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00" y="1879601"/>
            <a:ext cx="4844034" cy="375932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95300" y="6266253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9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3810000"/>
          </a:xfrm>
        </p:spPr>
        <p:txBody>
          <a:bodyPr/>
          <a:lstStyle/>
          <a:p>
            <a:r>
              <a:rPr lang="ko-KR" altLang="en-US" dirty="0"/>
              <a:t>도서관</a:t>
            </a:r>
            <a:r>
              <a:rPr lang="en-US" altLang="ko-KR" dirty="0"/>
              <a:t> </a:t>
            </a:r>
            <a:r>
              <a:rPr lang="ko-KR" altLang="en-US" dirty="0"/>
              <a:t>대출</a:t>
            </a:r>
            <a:r>
              <a:rPr lang="en-US" altLang="ko-KR" dirty="0"/>
              <a:t> </a:t>
            </a:r>
            <a:r>
              <a:rPr lang="ko-KR" altLang="en-US" dirty="0"/>
              <a:t>시스템 </a:t>
            </a:r>
            <a:r>
              <a:rPr lang="en-US" altLang="ko-KR" dirty="0"/>
              <a:t>: </a:t>
            </a:r>
            <a:r>
              <a:rPr lang="ko-KR" altLang="en-US" dirty="0"/>
              <a:t>시나리오 작성 규칙</a:t>
            </a:r>
            <a:endParaRPr lang="en-US" altLang="ko-KR" dirty="0"/>
          </a:p>
          <a:p>
            <a:pPr marL="355600" lvl="1" indent="-26670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sz="1600" dirty="0">
                <a:solidFill>
                  <a:schemeClr val="accent6"/>
                </a:solidFill>
              </a:rPr>
              <a:t>❶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유스케이스</a:t>
            </a:r>
            <a:r>
              <a:rPr lang="ko-KR" altLang="en-US" sz="1600" dirty="0"/>
              <a:t> 다이어그램을 완성한 다음 식별된 </a:t>
            </a:r>
            <a:r>
              <a:rPr lang="ko-KR" altLang="en-US" sz="1600" dirty="0" err="1"/>
              <a:t>유스케이스별로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유스케이스</a:t>
            </a:r>
            <a:r>
              <a:rPr lang="ko-KR" altLang="en-US" sz="1600" dirty="0"/>
              <a:t> 시나리오를 작성한다</a:t>
            </a:r>
            <a:r>
              <a:rPr lang="en-US" altLang="ko-KR" sz="1600" dirty="0"/>
              <a:t>.</a:t>
            </a:r>
          </a:p>
          <a:p>
            <a:pPr marL="355600" lvl="1" indent="-26670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sz="1600" dirty="0">
                <a:solidFill>
                  <a:schemeClr val="accent6"/>
                </a:solidFill>
              </a:rPr>
              <a:t>❷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유스케이스</a:t>
            </a:r>
            <a:r>
              <a:rPr lang="ko-KR" altLang="en-US" sz="1600" dirty="0"/>
              <a:t> 시나리오에는 일반적으로 </a:t>
            </a:r>
            <a:r>
              <a:rPr lang="ko-KR" altLang="en-US" sz="1600" dirty="0" err="1"/>
              <a:t>유스케이스</a:t>
            </a:r>
            <a:r>
              <a:rPr lang="ko-KR" altLang="en-US" sz="1600" dirty="0"/>
              <a:t> 이름 및 개요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유스케이스를</a:t>
            </a:r>
            <a:r>
              <a:rPr lang="ko-KR" altLang="en-US" sz="1600" dirty="0"/>
              <a:t> 수행하는 행위자</a:t>
            </a:r>
            <a:r>
              <a:rPr lang="en-US" altLang="ko-KR" sz="1600" dirty="0"/>
              <a:t>, </a:t>
            </a:r>
            <a:r>
              <a:rPr lang="ko-KR" altLang="en-US" sz="1600" dirty="0"/>
              <a:t>선행 및 </a:t>
            </a:r>
            <a:r>
              <a:rPr lang="ko-KR" altLang="en-US" sz="1600" dirty="0" err="1"/>
              <a:t>후행조건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유스케이스의</a:t>
            </a:r>
            <a:r>
              <a:rPr lang="ko-KR" altLang="en-US" sz="1600" dirty="0"/>
              <a:t> 이벤트 흐름이 포함된다</a:t>
            </a:r>
            <a:r>
              <a:rPr lang="en-US" altLang="ko-KR" sz="1600" dirty="0"/>
              <a:t>.</a:t>
            </a:r>
          </a:p>
          <a:p>
            <a:pPr marL="355600" lvl="1" indent="-26670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sz="1600" dirty="0">
                <a:solidFill>
                  <a:schemeClr val="accent6"/>
                </a:solidFill>
              </a:rPr>
              <a:t>❸</a:t>
            </a:r>
            <a:r>
              <a:rPr lang="en-US" altLang="ko-KR" sz="1600" dirty="0"/>
              <a:t> </a:t>
            </a:r>
            <a:r>
              <a:rPr lang="ko-KR" altLang="en-US" sz="1600" dirty="0"/>
              <a:t>시스템이 무엇을 하는가에 대한 설명에 집중한다</a:t>
            </a:r>
            <a:r>
              <a:rPr lang="en-US" altLang="ko-KR" sz="1600" dirty="0"/>
              <a:t>.</a:t>
            </a:r>
          </a:p>
          <a:p>
            <a:pPr marL="355600" lvl="1" indent="-26670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sz="1600" dirty="0">
                <a:solidFill>
                  <a:schemeClr val="accent6"/>
                </a:solidFill>
              </a:rPr>
              <a:t>❹</a:t>
            </a:r>
            <a:r>
              <a:rPr lang="en-US" altLang="ko-KR" sz="1600" dirty="0"/>
              <a:t> </a:t>
            </a:r>
            <a:r>
              <a:rPr lang="ko-KR" altLang="en-US" sz="1600" dirty="0"/>
              <a:t>고객이 이해할 수 있는 수준으로 작성해야 한다</a:t>
            </a:r>
            <a:r>
              <a:rPr lang="en-US" altLang="ko-KR" sz="1600" dirty="0"/>
              <a:t>.</a:t>
            </a:r>
          </a:p>
          <a:p>
            <a:pPr marL="355600" lvl="1" indent="-26670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sz="1600" dirty="0">
                <a:solidFill>
                  <a:schemeClr val="accent6"/>
                </a:solidFill>
              </a:rPr>
              <a:t>❺</a:t>
            </a:r>
            <a:r>
              <a:rPr lang="en-US" altLang="ko-KR" sz="1600" dirty="0"/>
              <a:t> </a:t>
            </a:r>
            <a:r>
              <a:rPr lang="ko-KR" altLang="en-US" sz="1600" dirty="0"/>
              <a:t>시스템이 해당 </a:t>
            </a:r>
            <a:r>
              <a:rPr lang="ko-KR" altLang="en-US" sz="1600" dirty="0" err="1"/>
              <a:t>유스케이스를</a:t>
            </a:r>
            <a:r>
              <a:rPr lang="ko-KR" altLang="en-US" sz="1600" dirty="0"/>
              <a:t> 수행하기 위한 방법과 같은</a:t>
            </a:r>
            <a:r>
              <a:rPr lang="en-US" altLang="ko-KR" sz="1600" dirty="0"/>
              <a:t>, </a:t>
            </a:r>
            <a:r>
              <a:rPr lang="ko-KR" altLang="en-US" sz="1600" dirty="0"/>
              <a:t>구현 방법에 대해서는 설명하지 않도록 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904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869245"/>
            <a:ext cx="7040880" cy="34632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2585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85" y="1271835"/>
            <a:ext cx="7046595" cy="4692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5108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48" y="681318"/>
            <a:ext cx="5961204" cy="60877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6663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57200" y="800100"/>
            <a:ext cx="8356600" cy="3810000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학습활동</a:t>
            </a:r>
            <a:r>
              <a:rPr lang="en-US" altLang="ko-KR" dirty="0"/>
              <a:t> 6-3]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355600" lvl="1" indent="-26670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sz="1600" dirty="0">
                <a:solidFill>
                  <a:schemeClr val="accent6"/>
                </a:solidFill>
              </a:rPr>
              <a:t>❶</a:t>
            </a:r>
            <a:r>
              <a:rPr lang="ko-KR" altLang="en-US" sz="1600" dirty="0"/>
              <a:t> ‘</a:t>
            </a:r>
            <a:r>
              <a:rPr lang="ko-KR" altLang="en-US" sz="1600" dirty="0" err="1"/>
              <a:t>사서’와</a:t>
            </a:r>
            <a:r>
              <a:rPr lang="ko-KR" altLang="en-US" sz="1600" dirty="0"/>
              <a:t> ‘회원</a:t>
            </a:r>
            <a:r>
              <a:rPr lang="en-US" altLang="ko-KR" sz="1600" dirty="0"/>
              <a:t>(</a:t>
            </a:r>
            <a:r>
              <a:rPr lang="ko-KR" altLang="en-US" sz="1600" dirty="0"/>
              <a:t>직원</a:t>
            </a:r>
            <a:r>
              <a:rPr lang="en-US" altLang="ko-KR" sz="1600" dirty="0"/>
              <a:t>, </a:t>
            </a:r>
            <a:r>
              <a:rPr lang="ko-KR" altLang="en-US" sz="1600" dirty="0"/>
              <a:t>학생</a:t>
            </a:r>
            <a:r>
              <a:rPr lang="en-US" altLang="ko-KR" sz="1600" dirty="0"/>
              <a:t>)’ </a:t>
            </a:r>
            <a:r>
              <a:rPr lang="ko-KR" altLang="en-US" sz="1600" dirty="0"/>
              <a:t>배치</a:t>
            </a:r>
            <a:r>
              <a:rPr lang="en-US" altLang="ko-KR" sz="1600" dirty="0"/>
              <a:t> </a:t>
            </a:r>
            <a:r>
              <a:rPr lang="ko-KR" altLang="en-US" sz="1600" dirty="0"/>
              <a:t>→ 상위 </a:t>
            </a:r>
            <a:r>
              <a:rPr lang="ko-KR" altLang="en-US" sz="1600" dirty="0" err="1"/>
              <a:t>액터</a:t>
            </a:r>
            <a:r>
              <a:rPr lang="ko-KR" altLang="en-US" sz="1600" dirty="0"/>
              <a:t> 회원에 일반화 관계 설정</a:t>
            </a:r>
            <a:endParaRPr lang="en-US" altLang="ko-K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908175" y="6172602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6-24]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1987751"/>
            <a:ext cx="40957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47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041400"/>
          </a:xfrm>
        </p:spPr>
        <p:txBody>
          <a:bodyPr/>
          <a:lstStyle/>
          <a:p>
            <a:pPr marL="355600" lvl="1" indent="-26670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sz="1600" dirty="0">
                <a:solidFill>
                  <a:schemeClr val="accent6"/>
                </a:solidFill>
              </a:rPr>
              <a:t>❷</a:t>
            </a:r>
            <a:r>
              <a:rPr lang="en-US" altLang="ko-KR" sz="1600" dirty="0"/>
              <a:t> </a:t>
            </a:r>
            <a:r>
              <a:rPr lang="ko-KR" altLang="en-US" sz="1600" dirty="0"/>
              <a:t>“도서 대출”</a:t>
            </a:r>
            <a:r>
              <a:rPr lang="en-US" altLang="ko-KR" sz="1600" dirty="0"/>
              <a:t>, “</a:t>
            </a:r>
            <a:r>
              <a:rPr lang="ko-KR" altLang="en-US" sz="1600" dirty="0"/>
              <a:t>도서 반납” 기능을 가진 </a:t>
            </a:r>
            <a:r>
              <a:rPr lang="ko-KR" altLang="en-US" sz="1600" dirty="0" err="1"/>
              <a:t>유스케이스를</a:t>
            </a:r>
            <a:r>
              <a:rPr lang="ko-KR" altLang="en-US" sz="1600" dirty="0"/>
              <a:t> 배치 → “반납” </a:t>
            </a:r>
            <a:r>
              <a:rPr lang="ko-KR" altLang="en-US" sz="1600" dirty="0" err="1"/>
              <a:t>유스케이스에는</a:t>
            </a:r>
            <a:r>
              <a:rPr lang="ko-KR" altLang="en-US" sz="1600" dirty="0"/>
              <a:t> “연체료 계산” </a:t>
            </a:r>
            <a:r>
              <a:rPr lang="ko-KR" altLang="en-US" sz="1600" dirty="0" err="1"/>
              <a:t>유스케이스를</a:t>
            </a:r>
            <a:r>
              <a:rPr lang="ko-KR" altLang="en-US" sz="1600" dirty="0"/>
              <a:t> “포함”</a:t>
            </a:r>
            <a:r>
              <a:rPr lang="en-US" altLang="ko-KR" sz="1600" dirty="0"/>
              <a:t>(include)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0900" y="5790141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6-25]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71" y="1828799"/>
            <a:ext cx="6812269" cy="396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952500"/>
          </a:xfrm>
        </p:spPr>
        <p:txBody>
          <a:bodyPr/>
          <a:lstStyle/>
          <a:p>
            <a:pPr marL="355600" lvl="1" indent="-26670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sz="1600" dirty="0">
                <a:solidFill>
                  <a:schemeClr val="accent6"/>
                </a:solidFill>
              </a:rPr>
              <a:t>❸</a:t>
            </a:r>
            <a:r>
              <a:rPr lang="en-US" altLang="ko-KR" sz="1600" dirty="0"/>
              <a:t> </a:t>
            </a:r>
            <a:r>
              <a:rPr lang="ko-KR" altLang="en-US" sz="1600" dirty="0"/>
              <a:t>“</a:t>
            </a:r>
            <a:r>
              <a:rPr lang="ko-KR" altLang="en-US" sz="1600" dirty="0" err="1"/>
              <a:t>사서”와</a:t>
            </a:r>
            <a:r>
              <a:rPr lang="ko-KR" altLang="en-US" sz="1600" dirty="0"/>
              <a:t> “회원” </a:t>
            </a:r>
            <a:r>
              <a:rPr lang="ko-KR" altLang="en-US" sz="1600" dirty="0" err="1"/>
              <a:t>액터에</a:t>
            </a:r>
            <a:r>
              <a:rPr lang="ko-KR" altLang="en-US" sz="1600" dirty="0"/>
              <a:t> 도서 연장과 관련된 “연장” </a:t>
            </a:r>
            <a:r>
              <a:rPr lang="ko-KR" altLang="en-US" sz="1600" dirty="0" err="1"/>
              <a:t>유스케이스를</a:t>
            </a:r>
            <a:r>
              <a:rPr lang="ko-KR" altLang="en-US" sz="1600" dirty="0"/>
              <a:t> 추가로 연결 → “반납 기한” </a:t>
            </a:r>
            <a:r>
              <a:rPr lang="ko-KR" altLang="en-US" sz="1600" dirty="0" err="1"/>
              <a:t>유스케이스를</a:t>
            </a:r>
            <a:r>
              <a:rPr lang="ko-KR" altLang="en-US" sz="1600" dirty="0"/>
              <a:t> “연장” </a:t>
            </a:r>
            <a:r>
              <a:rPr lang="ko-KR" altLang="en-US" sz="1600" dirty="0" err="1"/>
              <a:t>유스케이스에</a:t>
            </a:r>
            <a:r>
              <a:rPr lang="ko-KR" altLang="en-US" sz="1600" dirty="0"/>
              <a:t> 포함 →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사서”와</a:t>
            </a:r>
            <a:r>
              <a:rPr lang="ko-KR" altLang="en-US" sz="1600" dirty="0"/>
              <a:t> “</a:t>
            </a:r>
            <a:r>
              <a:rPr lang="ko-KR" altLang="en-US" sz="1600" dirty="0" err="1"/>
              <a:t>회원”에</a:t>
            </a:r>
            <a:r>
              <a:rPr lang="ko-KR" altLang="en-US" sz="1600" dirty="0"/>
              <a:t> “</a:t>
            </a:r>
            <a:r>
              <a:rPr lang="ko-KR" altLang="en-US" sz="1600" dirty="0" err="1"/>
              <a:t>기록갱신</a:t>
            </a:r>
            <a:r>
              <a:rPr lang="ko-KR" altLang="en-US" sz="1600" dirty="0"/>
              <a:t>” </a:t>
            </a:r>
            <a:r>
              <a:rPr lang="ko-KR" altLang="en-US" sz="1600" dirty="0" err="1"/>
              <a:t>유스케이스를</a:t>
            </a:r>
            <a:r>
              <a:rPr lang="ko-KR" altLang="en-US" sz="1600" dirty="0"/>
              <a:t> 연결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739900"/>
            <a:ext cx="5969000" cy="4902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8700" y="6380433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6-26]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36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4"/>
          <p:cNvSpPr txBox="1">
            <a:spLocks/>
          </p:cNvSpPr>
          <p:nvPr/>
        </p:nvSpPr>
        <p:spPr>
          <a:xfrm>
            <a:off x="495300" y="990595"/>
            <a:ext cx="8356600" cy="129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55600" marR="0" lvl="0" indent="-3556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algun Gothic" panose="020B0503020000020004" pitchFamily="50" charset="-127"/>
              <a:buChar char="■"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tabLst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42900" indent="-161925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ko-KR" altLang="en-US" sz="1600" b="0" dirty="0" err="1">
                <a:latin typeface="+mn-ea"/>
              </a:rPr>
              <a:t>유스케이스</a:t>
            </a:r>
            <a:r>
              <a:rPr lang="ko-KR" altLang="en-US" sz="1600" b="0" dirty="0">
                <a:latin typeface="+mn-ea"/>
              </a:rPr>
              <a:t> 다이어그램의 개념과 구성요소에 대해 알아본다</a:t>
            </a:r>
            <a:r>
              <a:rPr lang="en-US" altLang="ko-KR" sz="1600" b="0" dirty="0">
                <a:latin typeface="+mn-ea"/>
              </a:rPr>
              <a:t>.</a:t>
            </a:r>
          </a:p>
          <a:p>
            <a:pPr marL="342900" indent="-161925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ko-KR" altLang="en-US" sz="1600" b="0" dirty="0" err="1">
                <a:latin typeface="+mn-ea"/>
              </a:rPr>
              <a:t>비주얼</a:t>
            </a:r>
            <a:r>
              <a:rPr lang="ko-KR" altLang="en-US" sz="1600" b="0" dirty="0">
                <a:latin typeface="+mn-ea"/>
              </a:rPr>
              <a:t> 패러다임을 활용하여 다양한 사례를 </a:t>
            </a:r>
            <a:r>
              <a:rPr lang="ko-KR" altLang="en-US" sz="1600" b="0" dirty="0" err="1">
                <a:latin typeface="+mn-ea"/>
              </a:rPr>
              <a:t>유스케이스</a:t>
            </a:r>
            <a:r>
              <a:rPr lang="ko-KR" altLang="en-US" sz="1600" b="0" dirty="0">
                <a:latin typeface="+mn-ea"/>
              </a:rPr>
              <a:t> 다이어그램으로 작성하는 실습을 해 본다</a:t>
            </a:r>
            <a:r>
              <a:rPr lang="en-US" altLang="ko-KR" sz="1600" b="0" dirty="0">
                <a:latin typeface="+mn-ea"/>
              </a:rPr>
              <a:t>.</a:t>
            </a: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 요</a:t>
            </a:r>
          </a:p>
        </p:txBody>
      </p:sp>
    </p:spTree>
    <p:extLst>
      <p:ext uri="{BB962C8B-B14F-4D97-AF65-F5344CB8AC3E}">
        <p14:creationId xmlns:p14="http://schemas.microsoft.com/office/powerpoint/2010/main" val="3402914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904256"/>
            <a:ext cx="7040880" cy="35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6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실습하기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1" y="885844"/>
            <a:ext cx="7035165" cy="45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34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실습문제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958418"/>
            <a:ext cx="7063740" cy="24631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4070369"/>
            <a:ext cx="7069455" cy="21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14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실습문제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2253"/>
            <a:ext cx="7075170" cy="21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85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521179" y="718389"/>
            <a:ext cx="8356600" cy="1397000"/>
          </a:xfrm>
        </p:spPr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소프트웨어 혹은 시스템의 기능과 사용자들의 관계를 나타낼 수 있는 다이어그램이다</a:t>
            </a:r>
            <a:r>
              <a:rPr lang="en-US" altLang="ko-KR" dirty="0"/>
              <a:t>. </a:t>
            </a:r>
            <a:r>
              <a:rPr lang="ko-KR" altLang="en-US" dirty="0"/>
              <a:t>시스템과 사용자의 상호관계를 표현하는 다이어그램이다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21" y="2184400"/>
            <a:ext cx="5439479" cy="43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3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205117" y="718389"/>
            <a:ext cx="8936966" cy="1673994"/>
          </a:xfrm>
        </p:spPr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 구성요소 </a:t>
            </a:r>
            <a:r>
              <a:rPr lang="en-US" altLang="ko-KR" dirty="0"/>
              <a:t>: </a:t>
            </a:r>
            <a:r>
              <a:rPr lang="ko-KR" altLang="en-US" dirty="0"/>
              <a:t>사물</a:t>
            </a:r>
            <a:r>
              <a:rPr lang="en-US" altLang="ko-KR" dirty="0"/>
              <a:t>(Things)</a:t>
            </a:r>
          </a:p>
          <a:p>
            <a:pPr lvl="1"/>
            <a:r>
              <a:rPr lang="ko-KR" altLang="en-US" dirty="0" err="1"/>
              <a:t>액터</a:t>
            </a:r>
            <a:r>
              <a:rPr lang="en-US" altLang="ko-KR" dirty="0"/>
              <a:t>(Actor) :</a:t>
            </a:r>
            <a:r>
              <a:rPr lang="ko-KR" altLang="en-US" dirty="0"/>
              <a:t> 사용자</a:t>
            </a:r>
            <a:r>
              <a:rPr lang="en-US" altLang="ko-KR" dirty="0"/>
              <a:t>, </a:t>
            </a:r>
            <a:r>
              <a:rPr lang="ko-KR" altLang="en-US" dirty="0"/>
              <a:t>시스템과 상호작용하는 다른 시스템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유스케이스</a:t>
            </a:r>
            <a:r>
              <a:rPr lang="en-US" altLang="ko-KR" dirty="0"/>
              <a:t>(</a:t>
            </a:r>
            <a:r>
              <a:rPr lang="en-US" altLang="ko-KR" dirty="0" err="1"/>
              <a:t>Usecase</a:t>
            </a:r>
            <a:r>
              <a:rPr lang="en-US" altLang="ko-KR" dirty="0"/>
              <a:t>) : </a:t>
            </a:r>
            <a:r>
              <a:rPr lang="ko-KR" altLang="en-US" dirty="0"/>
              <a:t>외부에서 본 시스템의 뷰</a:t>
            </a:r>
            <a:endParaRPr lang="en-US" altLang="ko-KR" dirty="0"/>
          </a:p>
          <a:p>
            <a:pPr marL="355600" lvl="1" indent="0">
              <a:buNone/>
            </a:pPr>
            <a:r>
              <a:rPr lang="en-US" altLang="ko-KR" dirty="0"/>
              <a:t>			 </a:t>
            </a:r>
            <a:r>
              <a:rPr lang="ko-KR" altLang="en-US" dirty="0"/>
              <a:t>시스템에 무슨 서비스가 있는지 사용자의 관점으로 본 것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461394"/>
            <a:ext cx="7543800" cy="39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6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397000"/>
          </a:xfrm>
        </p:spPr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 구성요소 </a:t>
            </a:r>
            <a:r>
              <a:rPr lang="en-US" altLang="ko-KR" dirty="0"/>
              <a:t>: </a:t>
            </a:r>
            <a:r>
              <a:rPr lang="ko-KR" altLang="en-US" dirty="0"/>
              <a:t>관계</a:t>
            </a:r>
            <a:r>
              <a:rPr lang="en-US" altLang="ko-KR" dirty="0"/>
              <a:t>(Relationships)</a:t>
            </a:r>
          </a:p>
          <a:p>
            <a:pPr lvl="1"/>
            <a:r>
              <a:rPr lang="ko-KR" altLang="en-US" dirty="0" err="1"/>
              <a:t>액터와</a:t>
            </a:r>
            <a:r>
              <a:rPr lang="ko-KR" altLang="en-US" dirty="0"/>
              <a:t> </a:t>
            </a:r>
            <a:r>
              <a:rPr lang="ko-KR" altLang="en-US" dirty="0" err="1"/>
              <a:t>유스케이스</a:t>
            </a:r>
            <a:r>
              <a:rPr lang="ko-KR" altLang="en-US" dirty="0"/>
              <a:t> 사이의 의미 있는 상호관계를 의미함</a:t>
            </a:r>
            <a:endParaRPr lang="en-US" altLang="ko-KR" dirty="0"/>
          </a:p>
          <a:p>
            <a:pPr lvl="1"/>
            <a:r>
              <a:rPr lang="ko-KR" altLang="en-US" dirty="0"/>
              <a:t>연결선의 종류에 따라 연관</a:t>
            </a:r>
            <a:r>
              <a:rPr lang="en-US" altLang="ko-KR" dirty="0"/>
              <a:t>, </a:t>
            </a:r>
            <a:r>
              <a:rPr lang="ko-KR" altLang="en-US" dirty="0"/>
              <a:t>포함</a:t>
            </a:r>
            <a:r>
              <a:rPr lang="en-US" altLang="ko-KR" dirty="0"/>
              <a:t>, </a:t>
            </a:r>
            <a:r>
              <a:rPr lang="ko-KR" altLang="en-US" dirty="0"/>
              <a:t>확장</a:t>
            </a:r>
            <a:r>
              <a:rPr lang="en-US" altLang="ko-KR" dirty="0"/>
              <a:t>, </a:t>
            </a:r>
            <a:r>
              <a:rPr lang="ko-KR" altLang="en-US" dirty="0"/>
              <a:t>일반화 관계로 구분됨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66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43" y="546770"/>
            <a:ext cx="6578557" cy="61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3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개념 알기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193800"/>
          </a:xfrm>
        </p:spPr>
        <p:txBody>
          <a:bodyPr/>
          <a:lstStyle/>
          <a:p>
            <a:pPr lvl="1"/>
            <a:r>
              <a:rPr lang="ko-KR" altLang="en-US" dirty="0"/>
              <a:t>해석 예시</a:t>
            </a:r>
            <a:endParaRPr lang="en-US" altLang="ko-KR" dirty="0"/>
          </a:p>
          <a:p>
            <a:pPr marL="812800" lvl="2" indent="-292100">
              <a:buFont typeface="Malgun Gothic" panose="020B0503020000020004" pitchFamily="50" charset="-127"/>
              <a:buChar char="»"/>
            </a:pPr>
            <a:r>
              <a:rPr lang="ko-KR" altLang="en-US" dirty="0" err="1"/>
              <a:t>액터인</a:t>
            </a:r>
            <a:r>
              <a:rPr lang="ko-KR" altLang="en-US" dirty="0"/>
              <a:t> ‘</a:t>
            </a:r>
            <a:r>
              <a:rPr lang="ko-KR" altLang="en-US" dirty="0" err="1"/>
              <a:t>학생’이</a:t>
            </a:r>
            <a:r>
              <a:rPr lang="ko-KR" altLang="en-US" dirty="0"/>
              <a:t> </a:t>
            </a:r>
            <a:r>
              <a:rPr lang="ko-KR" altLang="en-US" dirty="0" err="1"/>
              <a:t>유스케이스</a:t>
            </a:r>
            <a:r>
              <a:rPr lang="ko-KR" altLang="en-US" dirty="0"/>
              <a:t> 중 ‘공부를 </a:t>
            </a:r>
            <a:r>
              <a:rPr lang="ko-KR" altLang="en-US" dirty="0" err="1"/>
              <a:t>한다’와</a:t>
            </a:r>
            <a:r>
              <a:rPr lang="ko-KR" altLang="en-US" dirty="0"/>
              <a:t> 연결되어 있음</a:t>
            </a:r>
            <a:endParaRPr lang="en-US" altLang="ko-KR" dirty="0"/>
          </a:p>
          <a:p>
            <a:pPr marL="812800" lvl="2" indent="-292100">
              <a:buFont typeface="Malgun Gothic" panose="020B0503020000020004" pitchFamily="50" charset="-127"/>
              <a:buChar char="»"/>
            </a:pPr>
            <a:r>
              <a:rPr lang="ko-KR" altLang="en-US" dirty="0"/>
              <a:t>즉 </a:t>
            </a:r>
            <a:r>
              <a:rPr lang="en-US" altLang="ko-KR" dirty="0"/>
              <a:t>‘</a:t>
            </a:r>
            <a:r>
              <a:rPr lang="ko-KR" altLang="en-US" dirty="0"/>
              <a:t>학생이 열람실에서 공부를 </a:t>
            </a:r>
            <a:r>
              <a:rPr lang="ko-KR" altLang="en-US" dirty="0" err="1"/>
              <a:t>한다’로</a:t>
            </a:r>
            <a:r>
              <a:rPr lang="ko-KR" altLang="en-US" dirty="0"/>
              <a:t> 해석됨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416690"/>
            <a:ext cx="7848600" cy="20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1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1227</Words>
  <Application>Microsoft Office PowerPoint</Application>
  <PresentationFormat>화면 슬라이드 쇼(4:3)</PresentationFormat>
  <Paragraphs>130</Paragraphs>
  <Slides>44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목 차</vt:lpstr>
      <vt:lpstr>개 요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6.1 유스케이스 다이어그램 개념 알기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6.2 유스케이스 다이어그램 실습하기</vt:lpstr>
      <vt:lpstr>실습문제</vt:lpstr>
      <vt:lpstr>실습문제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김경민</cp:lastModifiedBy>
  <cp:revision>58</cp:revision>
  <dcterms:modified xsi:type="dcterms:W3CDTF">2025-03-31T12:57:12Z</dcterms:modified>
</cp:coreProperties>
</file>